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3/26/2020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pPr algn="ctr"/>
            <a:r>
              <a:rPr lang="kk-KZ" dirty="0" smtClean="0">
                <a:latin typeface="Times New Roman" panose="02020603050405020304" pitchFamily="18" charset="0"/>
                <a:cs typeface="Times New Roman" panose="02020603050405020304" pitchFamily="18" charset="0"/>
              </a:rPr>
              <a:t>ҚҰРЫЛЫС  ОБЪЕКТСІІНІҢ </a:t>
            </a:r>
            <a:r>
              <a:rPr lang="kk-KZ" dirty="0">
                <a:latin typeface="Times New Roman" panose="02020603050405020304" pitchFamily="18" charset="0"/>
                <a:cs typeface="Times New Roman" panose="02020603050405020304" pitchFamily="18" charset="0"/>
              </a:rPr>
              <a:t>СМЕТАЛЫҚ ҚҰНЫН АНЫҚТАУ</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9355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25769" y="283335"/>
            <a:ext cx="9830358" cy="6155921"/>
          </a:xfrm>
        </p:spPr>
        <p:txBody>
          <a:bodyPr/>
          <a:lstStyle/>
          <a:p>
            <a:pPr indent="450215" algn="just"/>
            <a:endParaRPr lang="kk-KZ" dirty="0" smtClean="0">
              <a:solidFill>
                <a:srgbClr val="000000"/>
              </a:solidFill>
              <a:latin typeface="Times New Roman" panose="02020603050405020304" pitchFamily="18" charset="0"/>
              <a:ea typeface="Times New Roman" panose="02020603050405020304" pitchFamily="18" charset="0"/>
            </a:endParaRPr>
          </a:p>
          <a:p>
            <a:pPr indent="450215" algn="just"/>
            <a:endParaRPr lang="kk-KZ" dirty="0">
              <a:solidFill>
                <a:srgbClr val="000000"/>
              </a:solidFill>
              <a:latin typeface="Times New Roman" panose="02020603050405020304" pitchFamily="18" charset="0"/>
              <a:ea typeface="Times New Roman" panose="02020603050405020304" pitchFamily="18" charset="0"/>
            </a:endParaRPr>
          </a:p>
          <a:p>
            <a:pPr indent="450215" algn="just"/>
            <a:r>
              <a:rPr lang="kk-KZ" sz="2400" dirty="0" smtClean="0">
                <a:solidFill>
                  <a:srgbClr val="000000"/>
                </a:solidFill>
                <a:latin typeface="Times New Roman" panose="02020603050405020304" pitchFamily="18" charset="0"/>
                <a:ea typeface="Times New Roman" panose="02020603050405020304" pitchFamily="18" charset="0"/>
              </a:rPr>
              <a:t>Объекті </a:t>
            </a:r>
            <a:r>
              <a:rPr lang="kk-KZ" sz="2400" dirty="0">
                <a:solidFill>
                  <a:srgbClr val="000000"/>
                </a:solidFill>
                <a:latin typeface="Times New Roman" panose="02020603050405020304" pitchFamily="18" charset="0"/>
                <a:ea typeface="Times New Roman" panose="02020603050405020304" pitchFamily="18" charset="0"/>
              </a:rPr>
              <a:t>кұрылысының сметалык кұны (осыған жататын жабдықтармен бірге) «Объектілік смета» атты №3 нысанда аныкталады (қосымшаны қараңыз). Объектілік смета негізінде объекті кұрылыс онімінің сметалық кұны кұрылады.</a:t>
            </a:r>
            <a:endParaRPr lang="ru-RU" sz="2400" dirty="0">
              <a:latin typeface="Times New Roman" panose="02020603050405020304" pitchFamily="18" charset="0"/>
              <a:ea typeface="Times New Roman" panose="02020603050405020304" pitchFamily="18" charset="0"/>
            </a:endParaRPr>
          </a:p>
          <a:p>
            <a:pPr indent="450215" algn="just"/>
            <a:r>
              <a:rPr lang="kk-KZ" sz="2400" dirty="0">
                <a:solidFill>
                  <a:srgbClr val="000000"/>
                </a:solidFill>
                <a:latin typeface="Times New Roman" panose="02020603050405020304" pitchFamily="18" charset="0"/>
                <a:ea typeface="Times New Roman" panose="02020603050405020304" pitchFamily="18" charset="0"/>
              </a:rPr>
              <a:t>Объектілік сметалар жергілікті сметалар мэліметтерін косу және жұмыстар мен шығындарды құрылыс-жинақгау жұмыстары (4 графа), жабдықтар, жиьаз (5 графа), басқа шығындар (6 графа) сметалык құнының сәйкес графалары бойынша топтастыру аркылы жасалынады. Егер объектінің сметалык кұны бір жергілікті сметада анықталса, объектілік смета жасалынбайды.</a:t>
            </a:r>
            <a:endParaRPr lang="ru-RU" sz="2400" dirty="0">
              <a:latin typeface="Times New Roman" panose="02020603050405020304" pitchFamily="18" charset="0"/>
              <a:ea typeface="Times New Roman" panose="02020603050405020304" pitchFamily="18" charset="0"/>
            </a:endParaRPr>
          </a:p>
          <a:p>
            <a:pPr indent="450215" algn="just"/>
            <a:r>
              <a:rPr lang="kk-KZ" sz="2400" dirty="0">
                <a:solidFill>
                  <a:srgbClr val="000000"/>
                </a:solidFill>
                <a:latin typeface="Times New Roman" panose="02020603050405020304" pitchFamily="18" charset="0"/>
                <a:ea typeface="Times New Roman" panose="02020603050405020304" pitchFamily="18" charset="0"/>
              </a:rPr>
              <a:t>Объектілік сметаларда жергілікті сметалар мэліметтері бойынша нормативті еңбек сыйымдылығы мен сметалык жалақы корсетіледі.</a:t>
            </a:r>
            <a:endParaRPr lang="ru-RU" sz="2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457687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47741" y="270457"/>
            <a:ext cx="9456871" cy="6297768"/>
          </a:xfrm>
        </p:spPr>
        <p:txBody>
          <a:bodyPr>
            <a:normAutofit/>
          </a:bodyPr>
          <a:lstStyle/>
          <a:p>
            <a:pPr indent="450215" algn="just"/>
            <a:r>
              <a:rPr lang="kk-KZ" dirty="0">
                <a:solidFill>
                  <a:srgbClr val="000000"/>
                </a:solidFill>
                <a:latin typeface="Times New Roman" panose="02020603050405020304" pitchFamily="18" charset="0"/>
                <a:ea typeface="Times New Roman" panose="02020603050405020304" pitchFamily="18" charset="0"/>
              </a:rPr>
              <a:t>Уакытша ғимараттар мен имараттарға кететін шыгындар объектілік сметада ҚР ҚН 8.02-09-2002 «Уақытша ғимараттар мен имараттар құрылысына кететін шығындардың сметалық нормалар жинағы» бойымша құрылыс-жинақтау жұмыстарының сметалык құнынан пайызбен есептелінеді. Уақытша ғимараттар мен имараттарды салу жұмыстарының нормативті еңбек сыйымдылығы төмендегі өрнекпен анықталады:</a:t>
            </a:r>
            <a:endParaRPr lang="ru-RU" dirty="0">
              <a:latin typeface="Times New Roman" panose="02020603050405020304" pitchFamily="18" charset="0"/>
              <a:ea typeface="Times New Roman" panose="02020603050405020304" pitchFamily="18" charset="0"/>
            </a:endParaRPr>
          </a:p>
          <a:p>
            <a:pPr indent="450215" algn="r"/>
            <a:r>
              <a:rPr lang="kk-KZ" u="sng" dirty="0">
                <a:solidFill>
                  <a:srgbClr val="FF0000"/>
                </a:solidFill>
                <a:latin typeface="Times New Roman" panose="02020603050405020304" pitchFamily="18" charset="0"/>
                <a:ea typeface="Times New Roman" panose="02020603050405020304" pitchFamily="18" charset="0"/>
              </a:rPr>
              <a:t>НЕ</a:t>
            </a:r>
            <a:r>
              <a:rPr lang="kk-KZ" u="sng" baseline="-25000" dirty="0">
                <a:solidFill>
                  <a:srgbClr val="FF0000"/>
                </a:solidFill>
                <a:latin typeface="Times New Roman" panose="02020603050405020304" pitchFamily="18" charset="0"/>
                <a:ea typeface="Times New Roman" panose="02020603050405020304" pitchFamily="18" charset="0"/>
              </a:rPr>
              <a:t>уги</a:t>
            </a:r>
            <a:r>
              <a:rPr lang="kk-KZ" u="sng" dirty="0">
                <a:solidFill>
                  <a:srgbClr val="FF0000"/>
                </a:solidFill>
                <a:latin typeface="Times New Roman" panose="02020603050405020304" pitchFamily="18" charset="0"/>
                <a:ea typeface="Times New Roman" panose="02020603050405020304" pitchFamily="18" charset="0"/>
              </a:rPr>
              <a:t> =0,0008 х Муги</a:t>
            </a:r>
            <a:r>
              <a:rPr lang="kk-KZ" dirty="0">
                <a:solidFill>
                  <a:srgbClr val="000000"/>
                </a:solidFill>
                <a:latin typeface="Times New Roman" panose="02020603050405020304" pitchFamily="18" charset="0"/>
                <a:ea typeface="Times New Roman" panose="02020603050405020304" pitchFamily="18" charset="0"/>
              </a:rPr>
              <a:t>,                                                      (1)</a:t>
            </a:r>
            <a:endParaRPr lang="ru-RU" dirty="0">
              <a:latin typeface="Times New Roman" panose="02020603050405020304" pitchFamily="18" charset="0"/>
              <a:ea typeface="Times New Roman" panose="02020603050405020304" pitchFamily="18" charset="0"/>
            </a:endParaRPr>
          </a:p>
          <a:p>
            <a:pPr indent="450215" algn="just"/>
            <a:r>
              <a:rPr lang="kk-KZ" dirty="0">
                <a:solidFill>
                  <a:srgbClr val="000000"/>
                </a:solidFill>
                <a:latin typeface="Times New Roman" panose="02020603050405020304" pitchFamily="18" charset="0"/>
                <a:ea typeface="Times New Roman" panose="02020603050405020304" pitchFamily="18" charset="0"/>
              </a:rPr>
              <a:t>мұндағы </a:t>
            </a:r>
            <a:r>
              <a:rPr lang="kk-KZ" i="1" dirty="0">
                <a:solidFill>
                  <a:srgbClr val="000000"/>
                </a:solidFill>
                <a:latin typeface="Times New Roman" panose="02020603050405020304" pitchFamily="18" charset="0"/>
                <a:ea typeface="Times New Roman" panose="02020603050405020304" pitchFamily="18" charset="0"/>
              </a:rPr>
              <a:t>НЕ</a:t>
            </a:r>
            <a:r>
              <a:rPr lang="kk-KZ" i="1" baseline="-25000" dirty="0">
                <a:solidFill>
                  <a:srgbClr val="000000"/>
                </a:solidFill>
                <a:latin typeface="Times New Roman" panose="02020603050405020304" pitchFamily="18" charset="0"/>
                <a:ea typeface="Times New Roman" panose="02020603050405020304" pitchFamily="18" charset="0"/>
              </a:rPr>
              <a:t>уги</a:t>
            </a:r>
            <a:r>
              <a:rPr lang="kk-KZ" dirty="0">
                <a:solidFill>
                  <a:srgbClr val="000000"/>
                </a:solidFill>
                <a:latin typeface="Times New Roman" panose="02020603050405020304" pitchFamily="18" charset="0"/>
                <a:ea typeface="Times New Roman" panose="02020603050405020304" pitchFamily="18" charset="0"/>
              </a:rPr>
              <a:t> -    уақытша    ғимараттар    мен    имараттарды    салу жұмыстарының нормативті еңбек сыйымдылығы, мың адам-сағат;</a:t>
            </a:r>
            <a:endParaRPr lang="ru-RU" dirty="0">
              <a:latin typeface="Times New Roman" panose="02020603050405020304" pitchFamily="18" charset="0"/>
              <a:ea typeface="Times New Roman" panose="02020603050405020304" pitchFamily="18" charset="0"/>
            </a:endParaRPr>
          </a:p>
          <a:p>
            <a:pPr indent="450215" algn="just"/>
            <a:r>
              <a:rPr lang="kk-KZ" dirty="0">
                <a:solidFill>
                  <a:srgbClr val="000000"/>
                </a:solidFill>
                <a:latin typeface="Times New Roman" panose="02020603050405020304" pitchFamily="18" charset="0"/>
                <a:ea typeface="Times New Roman" panose="02020603050405020304" pitchFamily="18" charset="0"/>
              </a:rPr>
              <a:t>0,0008   -  уақытша   ғимараттар   мен   имараттар   құнынан еңбек шығындарына көшу коэффициенті;</a:t>
            </a:r>
            <a:endParaRPr lang="ru-RU" dirty="0">
              <a:latin typeface="Times New Roman" panose="02020603050405020304" pitchFamily="18" charset="0"/>
              <a:ea typeface="Times New Roman" panose="02020603050405020304" pitchFamily="18" charset="0"/>
            </a:endParaRPr>
          </a:p>
          <a:p>
            <a:pPr indent="450215" algn="just"/>
            <a:r>
              <a:rPr lang="kk-KZ" dirty="0">
                <a:solidFill>
                  <a:srgbClr val="000000"/>
                </a:solidFill>
                <a:latin typeface="Times New Roman" panose="02020603050405020304" pitchFamily="18" charset="0"/>
                <a:ea typeface="Times New Roman" panose="02020603050405020304" pitchFamily="18" charset="0"/>
              </a:rPr>
              <a:t>М</a:t>
            </a:r>
            <a:r>
              <a:rPr lang="kk-KZ" i="1" dirty="0">
                <a:solidFill>
                  <a:srgbClr val="000000"/>
                </a:solidFill>
                <a:latin typeface="Times New Roman" panose="02020603050405020304" pitchFamily="18" charset="0"/>
                <a:ea typeface="Times New Roman" panose="02020603050405020304" pitchFamily="18" charset="0"/>
              </a:rPr>
              <a:t>уги - </a:t>
            </a:r>
            <a:r>
              <a:rPr lang="kk-KZ" dirty="0">
                <a:solidFill>
                  <a:srgbClr val="000000"/>
                </a:solidFill>
                <a:latin typeface="Times New Roman" panose="02020603050405020304" pitchFamily="18" charset="0"/>
                <a:ea typeface="Times New Roman" panose="02020603050405020304" pitchFamily="18" charset="0"/>
              </a:rPr>
              <a:t>уакытша ғимараттар мен имараттар құны, мың теңге.</a:t>
            </a:r>
            <a:endParaRPr lang="ru-RU" dirty="0">
              <a:latin typeface="Times New Roman" panose="02020603050405020304" pitchFamily="18" charset="0"/>
              <a:ea typeface="Times New Roman" panose="02020603050405020304" pitchFamily="18" charset="0"/>
            </a:endParaRPr>
          </a:p>
          <a:p>
            <a:pPr indent="450215" algn="just"/>
            <a:r>
              <a:rPr lang="kk-KZ" dirty="0">
                <a:solidFill>
                  <a:srgbClr val="000000"/>
                </a:solidFill>
                <a:latin typeface="Times New Roman" panose="02020603050405020304" pitchFamily="18" charset="0"/>
                <a:ea typeface="Times New Roman" panose="02020603050405020304" pitchFamily="18" charset="0"/>
              </a:rPr>
              <a:t>Уақытша ғимараттар мен имараттар құнындағы смеіалық жалақы мына өрнекпен есептелінеді:</a:t>
            </a:r>
            <a:endParaRPr lang="ru-RU" dirty="0">
              <a:latin typeface="Times New Roman" panose="02020603050405020304" pitchFamily="18" charset="0"/>
              <a:ea typeface="Times New Roman" panose="02020603050405020304" pitchFamily="18" charset="0"/>
            </a:endParaRPr>
          </a:p>
          <a:p>
            <a:pPr indent="450215" algn="r"/>
            <a:r>
              <a:rPr lang="kk-KZ" b="1" u="sng" dirty="0">
                <a:solidFill>
                  <a:srgbClr val="FF0000"/>
                </a:solidFill>
                <a:latin typeface="Times New Roman" panose="02020603050405020304" pitchFamily="18" charset="0"/>
                <a:ea typeface="Times New Roman" panose="02020603050405020304" pitchFamily="18" charset="0"/>
              </a:rPr>
              <a:t>Ж</a:t>
            </a:r>
            <a:r>
              <a:rPr lang="kk-KZ" b="1" u="sng" baseline="-25000" dirty="0">
                <a:solidFill>
                  <a:srgbClr val="FF0000"/>
                </a:solidFill>
                <a:latin typeface="Times New Roman" panose="02020603050405020304" pitchFamily="18" charset="0"/>
                <a:ea typeface="Times New Roman" panose="02020603050405020304" pitchFamily="18" charset="0"/>
              </a:rPr>
              <a:t>уги</a:t>
            </a:r>
            <a:r>
              <a:rPr lang="kk-KZ" b="1" u="sng" dirty="0">
                <a:solidFill>
                  <a:srgbClr val="FF0000"/>
                </a:solidFill>
                <a:latin typeface="Times New Roman" panose="02020603050405020304" pitchFamily="18" charset="0"/>
                <a:ea typeface="Times New Roman" panose="02020603050405020304" pitchFamily="18" charset="0"/>
              </a:rPr>
              <a:t> =0,141 х Муги</a:t>
            </a:r>
            <a:r>
              <a:rPr lang="kk-KZ" dirty="0">
                <a:solidFill>
                  <a:srgbClr val="000000"/>
                </a:solidFill>
                <a:latin typeface="Times New Roman" panose="02020603050405020304" pitchFamily="18" charset="0"/>
                <a:ea typeface="Times New Roman" panose="02020603050405020304" pitchFamily="18" charset="0"/>
              </a:rPr>
              <a:t>,                                                    (2)</a:t>
            </a:r>
            <a:endParaRPr lang="ru-RU" dirty="0">
              <a:latin typeface="Times New Roman" panose="02020603050405020304" pitchFamily="18" charset="0"/>
              <a:ea typeface="Times New Roman" panose="02020603050405020304" pitchFamily="18" charset="0"/>
            </a:endParaRPr>
          </a:p>
          <a:p>
            <a:pPr indent="450215" algn="just"/>
            <a:r>
              <a:rPr lang="kk-KZ" dirty="0">
                <a:solidFill>
                  <a:srgbClr val="000000"/>
                </a:solidFill>
                <a:latin typeface="Times New Roman" panose="02020603050405020304" pitchFamily="18" charset="0"/>
                <a:ea typeface="Times New Roman" panose="02020603050405020304" pitchFamily="18" charset="0"/>
              </a:rPr>
              <a:t>мұндағы </a:t>
            </a:r>
            <a:r>
              <a:rPr lang="kk-KZ" i="1" dirty="0">
                <a:solidFill>
                  <a:srgbClr val="000000"/>
                </a:solidFill>
                <a:latin typeface="Times New Roman" panose="02020603050405020304" pitchFamily="18" charset="0"/>
                <a:ea typeface="Times New Roman" panose="02020603050405020304" pitchFamily="18" charset="0"/>
              </a:rPr>
              <a:t>Ж</a:t>
            </a:r>
            <a:r>
              <a:rPr lang="kk-KZ" i="1" baseline="-25000" dirty="0">
                <a:solidFill>
                  <a:srgbClr val="000000"/>
                </a:solidFill>
                <a:latin typeface="Times New Roman" panose="02020603050405020304" pitchFamily="18" charset="0"/>
                <a:ea typeface="Times New Roman" panose="02020603050405020304" pitchFamily="18" charset="0"/>
              </a:rPr>
              <a:t>уги</a:t>
            </a:r>
            <a:r>
              <a:rPr lang="kk-KZ" i="1" dirty="0">
                <a:solidFill>
                  <a:srgbClr val="000000"/>
                </a:solidFill>
                <a:latin typeface="Times New Roman" panose="02020603050405020304" pitchFamily="18" charset="0"/>
                <a:ea typeface="Times New Roman" panose="02020603050405020304" pitchFamily="18" charset="0"/>
              </a:rPr>
              <a:t> -    </a:t>
            </a:r>
            <a:r>
              <a:rPr lang="kk-KZ" dirty="0">
                <a:solidFill>
                  <a:srgbClr val="000000"/>
                </a:solidFill>
                <a:latin typeface="Times New Roman" panose="02020603050405020304" pitchFamily="18" charset="0"/>
                <a:ea typeface="Times New Roman" panose="02020603050405020304" pitchFamily="18" charset="0"/>
              </a:rPr>
              <a:t>уакытша    ғимараттар    мен    имараттарды    салу жұмыстарын атқарған жұмысшылардың сметалык жалақысы, мың теңге;</a:t>
            </a:r>
            <a:endParaRPr lang="ru-RU" dirty="0">
              <a:latin typeface="Times New Roman" panose="02020603050405020304" pitchFamily="18" charset="0"/>
              <a:ea typeface="Times New Roman" panose="02020603050405020304" pitchFamily="18" charset="0"/>
            </a:endParaRPr>
          </a:p>
          <a:p>
            <a:pPr indent="450215" algn="just"/>
            <a:r>
              <a:rPr lang="kk-KZ" dirty="0">
                <a:solidFill>
                  <a:srgbClr val="000000"/>
                </a:solidFill>
                <a:latin typeface="Times New Roman" panose="02020603050405020304" pitchFamily="18" charset="0"/>
                <a:ea typeface="Times New Roman" panose="02020603050405020304" pitchFamily="18" charset="0"/>
              </a:rPr>
              <a:t>0,141   -  уақытша  ғимараттар  мен   имараттар   құнындағы жұмысшылар жалакысының бөлігі. </a:t>
            </a: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105693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70468" y="540913"/>
            <a:ext cx="9534144" cy="5370309"/>
          </a:xfrm>
        </p:spPr>
        <p:txBody>
          <a:bodyPr/>
          <a:lstStyle/>
          <a:p>
            <a:pPr indent="450215" algn="just"/>
            <a:r>
              <a:rPr lang="kk-KZ" dirty="0">
                <a:solidFill>
                  <a:srgbClr val="000000"/>
                </a:solidFill>
                <a:latin typeface="Times New Roman" panose="02020603050405020304" pitchFamily="18" charset="0"/>
                <a:ea typeface="Times New Roman" panose="02020603050405020304" pitchFamily="18" charset="0"/>
              </a:rPr>
              <a:t>Қысқы уақытта орындалатын жұмыстар құны қымбаттауға кететін шығындар ҚР ҚН 8.02-07-2002 «Құрылыс-жинақтау жұмыстарын қысқы уақытта орындаған кездегі қосымша шығындар нормаларының жинағы» бойынша анықталады. Нормалар құрылыс түрлері мен температуралық зоналар бойынша беріліп, уақытша ғимараттар мен имараттар құрылысына кететін шығындарды ескергенде кұрылыс-жинақтау жұмыстары кұнынан пайызбен бекітілген. Нормаларға бөлек облыстар бойыпша коэффициенттер бекітілген. Температуралық зоналарға бөлінуі жэне нормаларға коэффициенттер ҚР ҚН 8.02-07-2002 берілген.</a:t>
            </a:r>
            <a:endParaRPr lang="ru-RU" dirty="0">
              <a:latin typeface="Times New Roman" panose="02020603050405020304" pitchFamily="18" charset="0"/>
              <a:ea typeface="Times New Roman" panose="02020603050405020304" pitchFamily="18" charset="0"/>
            </a:endParaRPr>
          </a:p>
          <a:p>
            <a:pPr indent="450215" algn="just"/>
            <a:r>
              <a:rPr lang="kk-KZ" dirty="0">
                <a:solidFill>
                  <a:srgbClr val="000000"/>
                </a:solidFill>
                <a:latin typeface="Times New Roman" panose="02020603050405020304" pitchFamily="18" charset="0"/>
                <a:ea typeface="Times New Roman" panose="02020603050405020304" pitchFamily="18" charset="0"/>
              </a:rPr>
              <a:t>Қысқы қымбаттауға сэйкес жұмысшылардың еңбек шығыыдары төмендегі өрнекпен есептеледі:</a:t>
            </a:r>
            <a:endParaRPr lang="ru-RU" dirty="0">
              <a:latin typeface="Times New Roman" panose="02020603050405020304" pitchFamily="18" charset="0"/>
              <a:ea typeface="Times New Roman" panose="02020603050405020304" pitchFamily="18" charset="0"/>
            </a:endParaRPr>
          </a:p>
          <a:p>
            <a:pPr indent="450215" algn="r"/>
            <a:r>
              <a:rPr lang="kk-KZ" sz="2000" b="1" u="sng" dirty="0">
                <a:solidFill>
                  <a:schemeClr val="accent1"/>
                </a:solidFill>
                <a:latin typeface="Times New Roman" panose="02020603050405020304" pitchFamily="18" charset="0"/>
                <a:ea typeface="Times New Roman" panose="02020603050405020304" pitchFamily="18" charset="0"/>
              </a:rPr>
              <a:t>НЕкк  = 0,0028 х Мкк </a:t>
            </a:r>
            <a:r>
              <a:rPr lang="kk-KZ" dirty="0">
                <a:solidFill>
                  <a:srgbClr val="000000"/>
                </a:solidFill>
                <a:latin typeface="Times New Roman" panose="02020603050405020304" pitchFamily="18" charset="0"/>
                <a:ea typeface="Times New Roman" panose="02020603050405020304" pitchFamily="18" charset="0"/>
              </a:rPr>
              <a:t>,                                                    (3)</a:t>
            </a:r>
            <a:endParaRPr lang="ru-RU" dirty="0">
              <a:latin typeface="Times New Roman" panose="02020603050405020304" pitchFamily="18" charset="0"/>
              <a:ea typeface="Times New Roman" panose="02020603050405020304" pitchFamily="18" charset="0"/>
            </a:endParaRPr>
          </a:p>
          <a:p>
            <a:pPr indent="450215" algn="just"/>
            <a:r>
              <a:rPr lang="kk-KZ" dirty="0">
                <a:solidFill>
                  <a:srgbClr val="000000"/>
                </a:solidFill>
                <a:latin typeface="Times New Roman" panose="02020603050405020304" pitchFamily="18" charset="0"/>
                <a:ea typeface="Times New Roman" panose="02020603050405020304" pitchFamily="18" charset="0"/>
              </a:rPr>
              <a:t>мұндағы</a:t>
            </a:r>
            <a:r>
              <a:rPr lang="kk-KZ" i="1" dirty="0">
                <a:solidFill>
                  <a:srgbClr val="000000"/>
                </a:solidFill>
                <a:latin typeface="Times New Roman" panose="02020603050405020304" pitchFamily="18" charset="0"/>
                <a:ea typeface="Times New Roman" panose="02020603050405020304" pitchFamily="18" charset="0"/>
              </a:rPr>
              <a:t>НЕ</a:t>
            </a:r>
            <a:r>
              <a:rPr lang="kk-KZ" i="1" baseline="-25000" dirty="0">
                <a:solidFill>
                  <a:srgbClr val="000000"/>
                </a:solidFill>
                <a:latin typeface="Times New Roman" panose="02020603050405020304" pitchFamily="18" charset="0"/>
                <a:ea typeface="Times New Roman" panose="02020603050405020304" pitchFamily="18" charset="0"/>
              </a:rPr>
              <a:t>кк</a:t>
            </a:r>
            <a:r>
              <a:rPr lang="kk-KZ" dirty="0">
                <a:solidFill>
                  <a:srgbClr val="000000"/>
                </a:solidFill>
                <a:latin typeface="Times New Roman" panose="02020603050405020304" pitchFamily="18" charset="0"/>
                <a:ea typeface="Times New Roman" panose="02020603050405020304" pitchFamily="18" charset="0"/>
              </a:rPr>
              <a:t>- қысқы қымбаттауға сәйкес жұмысшылардың еңбек шығындары, мың адам-сағат;</a:t>
            </a:r>
            <a:endParaRPr lang="ru-RU" dirty="0">
              <a:latin typeface="Times New Roman" panose="02020603050405020304" pitchFamily="18" charset="0"/>
              <a:ea typeface="Times New Roman" panose="02020603050405020304" pitchFamily="18" charset="0"/>
            </a:endParaRPr>
          </a:p>
          <a:p>
            <a:pPr indent="450215" algn="just"/>
            <a:r>
              <a:rPr lang="kk-KZ" dirty="0">
                <a:solidFill>
                  <a:srgbClr val="000000"/>
                </a:solidFill>
                <a:latin typeface="Times New Roman" panose="02020603050405020304" pitchFamily="18" charset="0"/>
                <a:ea typeface="Times New Roman" panose="02020603050405020304" pitchFamily="18" charset="0"/>
              </a:rPr>
              <a:t>0,0028 - қысқы қымбаттау кұнынан еңбек шыгындарына көшу коэффициенті;</a:t>
            </a:r>
            <a:endParaRPr lang="ru-RU" dirty="0">
              <a:latin typeface="Times New Roman" panose="02020603050405020304" pitchFamily="18" charset="0"/>
              <a:ea typeface="Times New Roman" panose="02020603050405020304" pitchFamily="18" charset="0"/>
            </a:endParaRPr>
          </a:p>
          <a:p>
            <a:pPr indent="450215" algn="just"/>
            <a:r>
              <a:rPr lang="kk-KZ" i="1" dirty="0">
                <a:solidFill>
                  <a:srgbClr val="000000"/>
                </a:solidFill>
                <a:latin typeface="Times New Roman" panose="02020603050405020304" pitchFamily="18" charset="0"/>
                <a:ea typeface="Times New Roman" panose="02020603050405020304" pitchFamily="18" charset="0"/>
              </a:rPr>
              <a:t>М</a:t>
            </a:r>
            <a:r>
              <a:rPr lang="kk-KZ" i="1" baseline="-25000" dirty="0">
                <a:solidFill>
                  <a:srgbClr val="000000"/>
                </a:solidFill>
                <a:latin typeface="Times New Roman" panose="02020603050405020304" pitchFamily="18" charset="0"/>
                <a:ea typeface="Times New Roman" panose="02020603050405020304" pitchFamily="18" charset="0"/>
              </a:rPr>
              <a:t>кк</a:t>
            </a:r>
            <a:r>
              <a:rPr lang="kk-KZ" i="1" dirty="0">
                <a:solidFill>
                  <a:srgbClr val="000000"/>
                </a:solidFill>
                <a:latin typeface="Times New Roman" panose="02020603050405020304" pitchFamily="18" charset="0"/>
                <a:ea typeface="Times New Roman" panose="02020603050405020304" pitchFamily="18" charset="0"/>
              </a:rPr>
              <a:t> </a:t>
            </a:r>
            <a:r>
              <a:rPr lang="kk-KZ" dirty="0">
                <a:solidFill>
                  <a:srgbClr val="000000"/>
                </a:solidFill>
                <a:latin typeface="Times New Roman" panose="02020603050405020304" pitchFamily="18" charset="0"/>
                <a:ea typeface="Times New Roman" panose="02020603050405020304" pitchFamily="18" charset="0"/>
              </a:rPr>
              <a:t>- қысқы қымбаттау құны, мың теңге.</a:t>
            </a:r>
            <a:endParaRPr lang="ru-RU"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235687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58902" y="386366"/>
            <a:ext cx="8915400" cy="5511977"/>
          </a:xfrm>
        </p:spPr>
        <p:txBody>
          <a:bodyPr>
            <a:normAutofit fontScale="92500" lnSpcReduction="10000"/>
          </a:bodyPr>
          <a:lstStyle/>
          <a:p>
            <a:pPr indent="450215" algn="just"/>
            <a:endParaRPr lang="kk-KZ" dirty="0" smtClean="0">
              <a:solidFill>
                <a:srgbClr val="000000"/>
              </a:solidFill>
              <a:latin typeface="Times New Roman" panose="02020603050405020304" pitchFamily="18" charset="0"/>
              <a:ea typeface="Times New Roman" panose="02020603050405020304" pitchFamily="18" charset="0"/>
            </a:endParaRPr>
          </a:p>
          <a:p>
            <a:pPr indent="450215" algn="just"/>
            <a:endParaRPr lang="kk-KZ" dirty="0">
              <a:solidFill>
                <a:srgbClr val="000000"/>
              </a:solidFill>
              <a:latin typeface="Times New Roman" panose="02020603050405020304" pitchFamily="18" charset="0"/>
              <a:ea typeface="Times New Roman" panose="02020603050405020304" pitchFamily="18" charset="0"/>
            </a:endParaRPr>
          </a:p>
          <a:p>
            <a:pPr indent="450215" algn="just"/>
            <a:r>
              <a:rPr lang="kk-KZ" sz="2400" dirty="0" smtClean="0">
                <a:solidFill>
                  <a:srgbClr val="000000"/>
                </a:solidFill>
                <a:latin typeface="Times New Roman" panose="02020603050405020304" pitchFamily="18" charset="0"/>
                <a:ea typeface="Times New Roman" panose="02020603050405020304" pitchFamily="18" charset="0"/>
              </a:rPr>
              <a:t>Қысқы </a:t>
            </a:r>
            <a:r>
              <a:rPr lang="kk-KZ" sz="2400" dirty="0">
                <a:solidFill>
                  <a:srgbClr val="000000"/>
                </a:solidFill>
                <a:latin typeface="Times New Roman" panose="02020603050405020304" pitchFamily="18" charset="0"/>
                <a:ea typeface="Times New Roman" panose="02020603050405020304" pitchFamily="18" charset="0"/>
              </a:rPr>
              <a:t>кымбаттау қаражаттары кұрамында төмендегі өрнекпен есептелінетін сметалық жалақы бөлініп көрсетіледі:</a:t>
            </a:r>
            <a:endParaRPr lang="ru-RU" sz="2400" dirty="0">
              <a:latin typeface="Times New Roman" panose="02020603050405020304" pitchFamily="18" charset="0"/>
              <a:ea typeface="Times New Roman" panose="02020603050405020304" pitchFamily="18" charset="0"/>
            </a:endParaRPr>
          </a:p>
          <a:p>
            <a:pPr indent="450215" algn="just"/>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pPr indent="450215" algn="r"/>
            <a:r>
              <a:rPr lang="kk-KZ" sz="2400" b="1" i="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Ж</a:t>
            </a:r>
            <a:r>
              <a:rPr lang="kk-KZ" sz="2400" b="1" i="1" u="sng" baseline="-25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кк</a:t>
            </a:r>
            <a:r>
              <a:rPr lang="kk-KZ" sz="2400" b="1" i="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=0,46 х М</a:t>
            </a:r>
            <a:r>
              <a:rPr lang="kk-KZ" sz="2400" b="1" i="1" u="sng" baseline="-25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кк</a:t>
            </a:r>
            <a:r>
              <a:rPr lang="kk-KZ" sz="2400" i="1" dirty="0">
                <a:solidFill>
                  <a:srgbClr val="000000"/>
                </a:solidFill>
                <a:latin typeface="Times New Roman" panose="02020603050405020304" pitchFamily="18" charset="0"/>
                <a:ea typeface="Times New Roman" panose="02020603050405020304" pitchFamily="18" charset="0"/>
              </a:rPr>
              <a:t>,                                                              </a:t>
            </a:r>
            <a:r>
              <a:rPr lang="kk-KZ" sz="2400" dirty="0">
                <a:solidFill>
                  <a:srgbClr val="000000"/>
                </a:solidFill>
                <a:latin typeface="Times New Roman" panose="02020603050405020304" pitchFamily="18" charset="0"/>
                <a:ea typeface="Times New Roman" panose="02020603050405020304" pitchFamily="18" charset="0"/>
              </a:rPr>
              <a:t>(4)</a:t>
            </a:r>
            <a:endParaRPr lang="ru-RU" sz="2400" dirty="0">
              <a:latin typeface="Times New Roman" panose="02020603050405020304" pitchFamily="18" charset="0"/>
              <a:ea typeface="Times New Roman" panose="02020603050405020304" pitchFamily="18" charset="0"/>
            </a:endParaRPr>
          </a:p>
          <a:p>
            <a:pPr indent="450215" algn="just"/>
            <a:r>
              <a:rPr lang="kk-KZ" sz="2400" dirty="0">
                <a:solidFill>
                  <a:srgbClr val="000000"/>
                </a:solidFill>
                <a:latin typeface="Times New Roman" panose="02020603050405020304" pitchFamily="18" charset="0"/>
                <a:ea typeface="Times New Roman" panose="02020603050405020304" pitchFamily="18" charset="0"/>
              </a:rPr>
              <a:t>мұндағы </a:t>
            </a:r>
            <a:r>
              <a:rPr lang="kk-KZ" sz="2400" i="1" dirty="0">
                <a:solidFill>
                  <a:srgbClr val="000000"/>
                </a:solidFill>
                <a:latin typeface="Times New Roman" panose="02020603050405020304" pitchFamily="18" charset="0"/>
                <a:ea typeface="Times New Roman" panose="02020603050405020304" pitchFamily="18" charset="0"/>
              </a:rPr>
              <a:t>Ж</a:t>
            </a:r>
            <a:r>
              <a:rPr lang="kk-KZ" sz="2400" i="1" baseline="-25000" dirty="0">
                <a:solidFill>
                  <a:srgbClr val="000000"/>
                </a:solidFill>
                <a:latin typeface="Times New Roman" panose="02020603050405020304" pitchFamily="18" charset="0"/>
                <a:ea typeface="Times New Roman" panose="02020603050405020304" pitchFamily="18" charset="0"/>
              </a:rPr>
              <a:t>кк</a:t>
            </a:r>
            <a:r>
              <a:rPr lang="kk-KZ" sz="2400" i="1" dirty="0">
                <a:solidFill>
                  <a:srgbClr val="000000"/>
                </a:solidFill>
                <a:latin typeface="Times New Roman" panose="02020603050405020304" pitchFamily="18" charset="0"/>
                <a:ea typeface="Times New Roman" panose="02020603050405020304" pitchFamily="18" charset="0"/>
              </a:rPr>
              <a:t>- </a:t>
            </a:r>
            <a:r>
              <a:rPr lang="kk-KZ" sz="2400" dirty="0">
                <a:solidFill>
                  <a:srgbClr val="000000"/>
                </a:solidFill>
                <a:latin typeface="Times New Roman" panose="02020603050405020304" pitchFamily="18" charset="0"/>
                <a:ea typeface="Times New Roman" panose="02020603050405020304" pitchFamily="18" charset="0"/>
              </a:rPr>
              <a:t>қысқы қымбаттау құрамындағы сметалық жалақы, мың теңге;</a:t>
            </a:r>
            <a:endParaRPr lang="ru-RU" sz="2400" dirty="0">
              <a:latin typeface="Times New Roman" panose="02020603050405020304" pitchFamily="18" charset="0"/>
              <a:ea typeface="Times New Roman" panose="02020603050405020304" pitchFamily="18" charset="0"/>
            </a:endParaRPr>
          </a:p>
          <a:p>
            <a:pPr indent="450215" algn="just"/>
            <a:r>
              <a:rPr lang="kk-KZ" sz="2400" dirty="0">
                <a:solidFill>
                  <a:srgbClr val="000000"/>
                </a:solidFill>
                <a:latin typeface="Times New Roman" panose="02020603050405020304" pitchFamily="18" charset="0"/>
                <a:ea typeface="Times New Roman" panose="02020603050405020304" pitchFamily="18" charset="0"/>
              </a:rPr>
              <a:t>0,46    -    қысқы    қымбаттау    құны    құрамындагы    сметалық жалақының бөлігі.</a:t>
            </a:r>
            <a:endParaRPr lang="ru-RU" sz="2400" dirty="0">
              <a:latin typeface="Times New Roman" panose="02020603050405020304" pitchFamily="18" charset="0"/>
              <a:ea typeface="Times New Roman" panose="02020603050405020304" pitchFamily="18" charset="0"/>
            </a:endParaRPr>
          </a:p>
          <a:p>
            <a:pPr indent="450215" algn="just"/>
            <a:r>
              <a:rPr lang="kk-KZ" sz="2400" dirty="0">
                <a:solidFill>
                  <a:srgbClr val="000000"/>
                </a:solidFill>
                <a:latin typeface="Times New Roman" panose="02020603050405020304" pitchFamily="18" charset="0"/>
                <a:ea typeface="Times New Roman" panose="02020603050405020304" pitchFamily="18" charset="0"/>
              </a:rPr>
              <a:t>Объектілік смета корытындысынан кейін уақытша ғимараттар мен имараттар кұнынан 15% мөлшеріндегі қайтару сомалары анықтама ретінде көрсетіледі.</a:t>
            </a:r>
            <a:endParaRPr lang="ru-RU" sz="2400" dirty="0">
              <a:latin typeface="Times New Roman" panose="02020603050405020304" pitchFamily="18" charset="0"/>
              <a:ea typeface="Times New Roman" panose="02020603050405020304" pitchFamily="18" charset="0"/>
            </a:endParaRPr>
          </a:p>
          <a:p>
            <a:pPr indent="450215" algn="just"/>
            <a:r>
              <a:rPr lang="kk-KZ" sz="2400" dirty="0">
                <a:solidFill>
                  <a:srgbClr val="000000"/>
                </a:solidFill>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endParaRPr lang="ru-RU" sz="2400" dirty="0"/>
          </a:p>
        </p:txBody>
      </p:sp>
    </p:spTree>
    <p:extLst>
      <p:ext uri="{BB962C8B-B14F-4D97-AF65-F5344CB8AC3E}">
        <p14:creationId xmlns:p14="http://schemas.microsoft.com/office/powerpoint/2010/main" val="1240736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Объект 6"/>
          <p:cNvGraphicFramePr>
            <a:graphicFrameLocks noGrp="1"/>
          </p:cNvGraphicFramePr>
          <p:nvPr>
            <p:ph idx="1"/>
            <p:extLst>
              <p:ext uri="{D42A27DB-BD31-4B8C-83A1-F6EECF244321}">
                <p14:modId xmlns:p14="http://schemas.microsoft.com/office/powerpoint/2010/main" val="2789934736"/>
              </p:ext>
            </p:extLst>
          </p:nvPr>
        </p:nvGraphicFramePr>
        <p:xfrm>
          <a:off x="1571223" y="1365173"/>
          <a:ext cx="8890151" cy="5048505"/>
        </p:xfrm>
        <a:graphic>
          <a:graphicData uri="http://schemas.openxmlformats.org/drawingml/2006/table">
            <a:tbl>
              <a:tblPr/>
              <a:tblGrid>
                <a:gridCol w="1538650"/>
                <a:gridCol w="1850027"/>
                <a:gridCol w="1538650"/>
                <a:gridCol w="1981412"/>
                <a:gridCol w="1981412"/>
              </a:tblGrid>
              <a:tr h="401443">
                <a:tc rowSpan="3">
                  <a:txBody>
                    <a:bodyPr/>
                    <a:lstStyle/>
                    <a:p>
                      <a:pPr algn="ctr">
                        <a:lnSpc>
                          <a:spcPct val="115000"/>
                        </a:lnSpc>
                        <a:spcAft>
                          <a:spcPts val="0"/>
                        </a:spcAft>
                      </a:pPr>
                      <a:r>
                        <a:rPr lang="kk-KZ" sz="1100" dirty="0">
                          <a:effectLst/>
                          <a:latin typeface="Times New Roman" panose="02020603050405020304" pitchFamily="18" charset="0"/>
                          <a:ea typeface="Times New Roman" panose="02020603050405020304" pitchFamily="18" charset="0"/>
                          <a:cs typeface="Times New Roman" panose="02020603050405020304" pitchFamily="18" charset="0"/>
                        </a:rPr>
                        <a:t>Нормативтің белгіленуі</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Жұмыс және шығын атаулары,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өлшем бірлік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kk-KZ" sz="1100" dirty="0">
                          <a:effectLst/>
                          <a:latin typeface="Times New Roman" panose="02020603050405020304" pitchFamily="18" charset="0"/>
                          <a:ea typeface="Times New Roman" panose="02020603050405020304" pitchFamily="18" charset="0"/>
                          <a:cs typeface="Times New Roman" panose="02020603050405020304" pitchFamily="18" charset="0"/>
                        </a:rPr>
                        <a:t>Бірлік құны</a:t>
                      </a: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тенге</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rowSpan="3">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Еңбек шығыны</a:t>
                      </a: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ад-сағ</a:t>
                      </a: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a:t>
                      </a:r>
                    </a:p>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t>
                      </a:r>
                    </a:p>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құрлысшы</a:t>
                      </a:r>
                      <a:r>
                        <a:rPr lang="kk-KZ" sz="1100" u="sng">
                          <a:effectLst/>
                          <a:latin typeface="Times New Roman" panose="02020603050405020304" pitchFamily="18" charset="0"/>
                          <a:ea typeface="Times New Roman" panose="02020603050405020304" pitchFamily="18" charset="0"/>
                          <a:cs typeface="Times New Roman" panose="02020603050405020304" pitchFamily="18" charset="0"/>
                        </a:rPr>
                        <a:t>-жұмысшылардың</a:t>
                      </a: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 машинистердің</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70">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Барлығы</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м</a:t>
                      </a: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ашин</a:t>
                      </a: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аны пайдалану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774512">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құрлысшы-жұмысшылардың ЖА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с.і. </a:t>
                      </a: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машинист</a:t>
                      </a: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ер ЖА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258170">
                <a:tc rowSpan="2">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ҚҚІК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Жалпы құрылыс жұмыстары</a:t>
                      </a: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м3</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2970</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415,8</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13,068</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70">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2019,6</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103,95</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70">
                <a:tc rowSpan="2">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ҚҚІК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Суқұбыры</a:t>
                      </a: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м3</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32</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0,224</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0,021</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70">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3,84</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0,083</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258170">
                <a:tc rowSpan="2">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ҚҚІК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Канализация</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16</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0,072</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0,006</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70">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0,96</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0,029</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258170">
                <a:tc rowSpan="2">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ҚҚІК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kk-KZ" sz="1100" dirty="0">
                          <a:effectLst/>
                          <a:latin typeface="Times New Roman" panose="02020603050405020304" pitchFamily="18" charset="0"/>
                          <a:ea typeface="Times New Roman" panose="02020603050405020304" pitchFamily="18" charset="0"/>
                          <a:cs typeface="Times New Roman" panose="02020603050405020304" pitchFamily="18" charset="0"/>
                        </a:rPr>
                        <a:t>Жвлу құбыры</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54</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0,313</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0,016</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70">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2,754</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0,119</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258170">
                <a:tc rowSpan="2">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ҚҚІК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Желдендіру</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81</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0,81</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0,062</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70">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10,53</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0,348</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258170">
                <a:tc rowSpan="2">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ҚҚІК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Электр</a:t>
                      </a: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лік жарықтандыру</a:t>
                      </a: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м3</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49</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9,8</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0,088</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70">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11,76</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2,695</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70">
                <a:tc rowSpan="2">
                  <a:txBody>
                    <a:bodyPr/>
                    <a:lstStyle/>
                    <a:p>
                      <a:pPr algn="ctr">
                        <a:lnSpc>
                          <a:spcPct val="115000"/>
                        </a:lnSpc>
                        <a:spcAft>
                          <a:spcPts val="0"/>
                        </a:spcAft>
                      </a:pP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ҚҚІК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Телефон</a:t>
                      </a:r>
                      <a:r>
                        <a:rPr lang="kk-KZ" sz="1100">
                          <a:effectLst/>
                          <a:latin typeface="Times New Roman" panose="02020603050405020304" pitchFamily="18" charset="0"/>
                          <a:ea typeface="Times New Roman" panose="02020603050405020304" pitchFamily="18" charset="0"/>
                          <a:cs typeface="Times New Roman" panose="02020603050405020304" pitchFamily="18" charset="0"/>
                        </a:rPr>
                        <a:t>дау</a:t>
                      </a: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м3</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54</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7,56</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0,238</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70">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36,72</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1,89</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3004" marR="630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2"/>
          <p:cNvSpPr>
            <a:spLocks noChangeArrowheads="1"/>
          </p:cNvSpPr>
          <p:nvPr/>
        </p:nvSpPr>
        <p:spPr bwMode="auto">
          <a:xfrm>
            <a:off x="0" y="-879395"/>
            <a:ext cx="12335108"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kk-KZ" altLang="ru-RU" sz="1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2 Тапсырма</a:t>
            </a:r>
            <a:endParaRPr kumimoji="0" lang="ru-RU" altLang="ru-RU" sz="1100" b="0" i="0" u="none" strike="noStrike" cap="none" normalizeH="0" baseline="0" dirty="0" smtClean="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kk-KZ"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kk-KZ" altLang="ru-RU" sz="1200" dirty="0">
              <a:ea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kk-KZ"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kk-KZ" altLang="ru-RU" sz="1200" dirty="0">
              <a:ea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kk-KZ"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Бұрын әзірленген жергілікті сметаға (2.2.1 тапсырмасы) сай  №4 формада  жалпы құрылыс, санитарлық-техникалық, электр жинақтау, </a:t>
            </a:r>
          </a:p>
          <a:p>
            <a:pPr marL="0" marR="0" lvl="0" indent="457200" algn="l"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телефондау жұмыстарына арналған жергілікті сметалық есептерді ірілендірілген көрсеткіштер негізінде әзірлеу керек Ірілендірілген көрсетікштер кесте 6 берілген. </a:t>
            </a:r>
          </a:p>
          <a:p>
            <a:pPr marL="0" marR="0" lvl="0" indent="457200" algn="l"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Жергілікті сметалық есептер мәліметтері объектілік сметаға (форма №3) жинақталады.</a:t>
            </a:r>
            <a:endParaRPr kumimoji="0" lang="ru-RU" altLang="ru-RU" sz="1100" b="0" i="0" u="none" strike="noStrike" cap="none" normalizeH="0" baseline="0" dirty="0" smtClean="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kk-KZ" altLang="ru-RU"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Кесте 6 – Санитарлық-техникалық, электр жинақтау, телефондау жұмыстарына арналған ірілендірілген көрсеткіштер.</a:t>
            </a:r>
            <a:endParaRPr kumimoji="0" lang="ru-RU" altLang="ru-RU" sz="1100" b="0" i="0" u="none" strike="noStrike" cap="none" normalizeH="0" baseline="0" dirty="0" smtClean="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44338461"/>
      </p:ext>
    </p:extLst>
  </p:cSld>
  <p:clrMapOvr>
    <a:masterClrMapping/>
  </p:clrMapOvr>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TotalTime>
  <Words>530</Words>
  <Application>Microsoft Office PowerPoint</Application>
  <PresentationFormat>Широкоэкранный</PresentationFormat>
  <Paragraphs>103</Paragraphs>
  <Slides>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Arial</vt:lpstr>
      <vt:lpstr>Century Gothic</vt:lpstr>
      <vt:lpstr>Times New Roman</vt:lpstr>
      <vt:lpstr>Wingdings 3</vt:lpstr>
      <vt:lpstr>Легкий дым</vt:lpstr>
      <vt:lpstr>ҚҰРЫЛЫС  ОБЪЕКТСІІНІҢ СМЕТАЛЫҚ ҚҰНЫН АНЫҚТАУ</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ҚҰРЫЛЫС  ОБЪЕКТСІІНІҢ СМЕТАЛЫҚ ҚҰНЫН АНЫҚТАУ</dc:title>
  <dc:creator>Пользователь Windows</dc:creator>
  <cp:lastModifiedBy>Пользователь Windows</cp:lastModifiedBy>
  <cp:revision>1</cp:revision>
  <dcterms:created xsi:type="dcterms:W3CDTF">2020-03-26T17:10:27Z</dcterms:created>
  <dcterms:modified xsi:type="dcterms:W3CDTF">2020-03-26T17:18:02Z</dcterms:modified>
</cp:coreProperties>
</file>